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8485bd9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8485bd9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We have to incorporate the scale-invariant nature of the Equation 1 in out model. Since it is hard to directly estimate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dense shading values, the authors used a relaxed formulation of direct shading estimation. This means that the network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is not taked to predict the final shading values. Instead the network is only tasked to learn the relative ordering between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the shading values.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837d9a7b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837d9a7b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The authors define a two-step approach to solve intrinsic decomposition problem. the first ordinal estimation,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generated at the receptive field resolution of the Ordinal shading network. Since it is at the receptive field resolution,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there is global coherency. The ordinal shading network is able to provide accurate ordering of the shading values across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the entire image.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provide a good starting point point for the final dense shading estimation. The final prediction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is generated at a higher resolution. This lacks global coherency but contains local detailed discontinuities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which provide the high frequency details to the second intrinsic decomposition network. The task of our intrinsic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decomposition network is simplified with these three inputs. The network does not have to reason about the global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structure like illumination direstion and geometry as it comes from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. The network does not have to reason whether a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sharp change in RGB near edges is a change in shading or aldedo as this information is provided in the form of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. The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network simply has to adjust the values of</a:t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such that it satisfies intrinsic model of Equation 1 while also including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the details from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837d9a7bf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837d9a7b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837d9a7bf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837d9a7bf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a837d9a7bf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a837d9a7bf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a837d9a7b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a837d9a7b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837d9a7b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837d9a7b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837d9a7b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837d9a7b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837d9a7b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a837d9a7b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Specular Highlight Removal for Real-world Images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a837d9a7b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a837d9a7b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a837d9a7b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a837d9a7b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a837d9a7b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a837d9a7b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837d9a7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837d9a7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837d9a7b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837d9a7b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a837d9a7b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a837d9a7b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Helloo. I will present my final project for 15-663 computational photography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837d9a7b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837d9a7b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837d9a7b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837d9a7b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Shading is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heavily influenced by the complex nature of lighting in a scene, including direct and indirect illumination, varying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light sources, and shadows. Predicting shading accurately requires a model to capture the nuances of different lighting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scenarios, which can be a daunting task for data-driven methods Several other methods use two networks to predict shading and albedo separately and use a reconstruction loss.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However, these methods do not incorporate the scale-invariant nature of the problem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8485bd95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8485bd95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Estimating shading using neural networks is not straightforward. The challenge arises from the fact that the illumination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can take on a large set of values due to specular objects present in the scene. This results in a long-tailed distribution of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values. One solution to this problem it to formulate the shading in the logarithmic scale. This prevents the long-tailed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distribution and is more uniform. But the logarithmic domain lacks contrast and a well-defined range. Using inverse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shading solves these two issues. The contrast is preserved and the shading range is between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[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0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,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1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3"/>
          <p:cNvGrpSpPr/>
          <p:nvPr/>
        </p:nvGrpSpPr>
        <p:grpSpPr>
          <a:xfrm>
            <a:off x="-20674" y="932843"/>
            <a:ext cx="9143505" cy="1782797"/>
            <a:chOff x="-2465775" y="794541"/>
            <a:chExt cx="11999350" cy="2434518"/>
          </a:xfrm>
        </p:grpSpPr>
        <p:pic>
          <p:nvPicPr>
            <p:cNvPr id="57" name="Google Shape;5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65775" y="794541"/>
              <a:ext cx="9144002" cy="2434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3"/>
            <p:cNvPicPr preferRelativeResize="0"/>
            <p:nvPr/>
          </p:nvPicPr>
          <p:blipFill rotWithShape="1">
            <a:blip r:embed="rId4">
              <a:alphaModFix/>
            </a:blip>
            <a:srcRect b="7776" l="8493" r="1820" t="3649"/>
            <a:stretch/>
          </p:blipFill>
          <p:spPr>
            <a:xfrm>
              <a:off x="6620025" y="914508"/>
              <a:ext cx="2913550" cy="219459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Ordinal shading</a:t>
            </a:r>
            <a:endParaRPr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225" y="1664600"/>
            <a:ext cx="3336000" cy="2534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/>
        </p:nvSpPr>
        <p:spPr>
          <a:xfrm>
            <a:off x="5457225" y="2571750"/>
            <a:ext cx="1974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1"/>
                </a:solidFill>
              </a:rPr>
              <a:t>+</a:t>
            </a:r>
            <a:r>
              <a:rPr lang="en" sz="4400">
                <a:solidFill>
                  <a:schemeClr val="dk2"/>
                </a:solidFill>
              </a:rPr>
              <a:t>b</a:t>
            </a:r>
            <a:endParaRPr sz="4400">
              <a:solidFill>
                <a:schemeClr val="dk2"/>
              </a:solidFill>
            </a:endParaRPr>
          </a:p>
        </p:txBody>
      </p:sp>
      <p:sp>
        <p:nvSpPr>
          <p:cNvPr id="125" name="Google Shape;125;p22"/>
          <p:cNvSpPr txBox="1"/>
          <p:nvPr/>
        </p:nvSpPr>
        <p:spPr>
          <a:xfrm>
            <a:off x="1271850" y="2424750"/>
            <a:ext cx="5592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chemeClr val="dk2"/>
                </a:solidFill>
              </a:rPr>
              <a:t>a</a:t>
            </a:r>
            <a:r>
              <a:rPr lang="en" sz="3500">
                <a:solidFill>
                  <a:schemeClr val="dk2"/>
                </a:solidFill>
              </a:rPr>
              <a:t> 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126" name="Google Shape;126;p22"/>
          <p:cNvSpPr txBox="1"/>
          <p:nvPr/>
        </p:nvSpPr>
        <p:spPr>
          <a:xfrm>
            <a:off x="1729425" y="2498050"/>
            <a:ext cx="442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100">
                <a:solidFill>
                  <a:schemeClr val="dk1"/>
                </a:solidFill>
              </a:rPr>
              <a:t>x</a:t>
            </a:r>
            <a:r>
              <a:rPr lang="en" sz="3500">
                <a:solidFill>
                  <a:schemeClr val="dk2"/>
                </a:solidFill>
              </a:rPr>
              <a:t> </a:t>
            </a:r>
            <a:endParaRPr sz="3500">
              <a:solidFill>
                <a:schemeClr val="dk2"/>
              </a:solidFill>
            </a:endParaRPr>
          </a:p>
        </p:txBody>
      </p:sp>
      <p:cxnSp>
        <p:nvCxnSpPr>
          <p:cNvPr id="127" name="Google Shape;127;p22"/>
          <p:cNvCxnSpPr>
            <a:endCxn id="124" idx="3"/>
          </p:cNvCxnSpPr>
          <p:nvPr/>
        </p:nvCxnSpPr>
        <p:spPr>
          <a:xfrm flipH="1" rot="10800000">
            <a:off x="6466125" y="2931900"/>
            <a:ext cx="9654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8" name="Google Shape;128;p22"/>
          <p:cNvSpPr txBox="1"/>
          <p:nvPr/>
        </p:nvSpPr>
        <p:spPr>
          <a:xfrm>
            <a:off x="7431525" y="2571750"/>
            <a:ext cx="1974300" cy="7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</a:rPr>
              <a:t>Zero loss</a:t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grpSp>
        <p:nvGrpSpPr>
          <p:cNvPr id="134" name="Google Shape;134;p23"/>
          <p:cNvGrpSpPr/>
          <p:nvPr/>
        </p:nvGrpSpPr>
        <p:grpSpPr>
          <a:xfrm>
            <a:off x="2268856" y="1756590"/>
            <a:ext cx="849901" cy="467492"/>
            <a:chOff x="2837250" y="418250"/>
            <a:chExt cx="943600" cy="548700"/>
          </a:xfrm>
        </p:grpSpPr>
        <p:sp>
          <p:nvSpPr>
            <p:cNvPr id="135" name="Google Shape;135;p23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3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" name="Google Shape;137;p23"/>
          <p:cNvGrpSpPr/>
          <p:nvPr/>
        </p:nvGrpSpPr>
        <p:grpSpPr>
          <a:xfrm>
            <a:off x="2268856" y="3111565"/>
            <a:ext cx="849901" cy="467492"/>
            <a:chOff x="2837250" y="418250"/>
            <a:chExt cx="943600" cy="548700"/>
          </a:xfrm>
        </p:grpSpPr>
        <p:sp>
          <p:nvSpPr>
            <p:cNvPr id="138" name="Google Shape;138;p23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3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40" name="Google Shape;140;p23"/>
          <p:cNvPicPr preferRelativeResize="0"/>
          <p:nvPr/>
        </p:nvPicPr>
        <p:blipFill rotWithShape="1">
          <a:blip r:embed="rId3">
            <a:alphaModFix/>
          </a:blip>
          <a:srcRect b="5649" l="1335" r="66417" t="4398"/>
          <a:stretch/>
        </p:blipFill>
        <p:spPr>
          <a:xfrm>
            <a:off x="352425" y="1428600"/>
            <a:ext cx="1574023" cy="11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7258275" y="1527335"/>
            <a:ext cx="1574023" cy="112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5649" l="1335" r="66417" t="4398"/>
          <a:stretch/>
        </p:blipFill>
        <p:spPr>
          <a:xfrm>
            <a:off x="643575" y="3020475"/>
            <a:ext cx="895873" cy="6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3501850" y="2962956"/>
            <a:ext cx="1071395" cy="76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3501900" y="1428601"/>
            <a:ext cx="1574023" cy="11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7753" l="66465" r="1286" t="2293"/>
          <a:stretch/>
        </p:blipFill>
        <p:spPr>
          <a:xfrm>
            <a:off x="7258300" y="2885288"/>
            <a:ext cx="1574015" cy="112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Google Shape;146;p23"/>
          <p:cNvCxnSpPr>
            <a:stCxn id="140" idx="3"/>
            <a:endCxn id="135" idx="2"/>
          </p:cNvCxnSpPr>
          <p:nvPr/>
        </p:nvCxnSpPr>
        <p:spPr>
          <a:xfrm>
            <a:off x="1926448" y="1990338"/>
            <a:ext cx="342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7" name="Google Shape;147;p23"/>
          <p:cNvCxnSpPr>
            <a:stCxn id="142" idx="3"/>
            <a:endCxn id="138" idx="2"/>
          </p:cNvCxnSpPr>
          <p:nvPr/>
        </p:nvCxnSpPr>
        <p:spPr>
          <a:xfrm>
            <a:off x="1539448" y="3345313"/>
            <a:ext cx="729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8" name="Google Shape;148;p23"/>
          <p:cNvCxnSpPr>
            <a:stCxn id="136" idx="2"/>
            <a:endCxn id="144" idx="1"/>
          </p:cNvCxnSpPr>
          <p:nvPr/>
        </p:nvCxnSpPr>
        <p:spPr>
          <a:xfrm>
            <a:off x="3118757" y="1990337"/>
            <a:ext cx="3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23"/>
          <p:cNvCxnSpPr>
            <a:stCxn id="139" idx="2"/>
            <a:endCxn id="143" idx="1"/>
          </p:cNvCxnSpPr>
          <p:nvPr/>
        </p:nvCxnSpPr>
        <p:spPr>
          <a:xfrm>
            <a:off x="3118757" y="3345312"/>
            <a:ext cx="38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23"/>
          <p:cNvCxnSpPr/>
          <p:nvPr/>
        </p:nvCxnSpPr>
        <p:spPr>
          <a:xfrm flipH="1" rot="10800000">
            <a:off x="4508269" y="2785799"/>
            <a:ext cx="1360500" cy="558300"/>
          </a:xfrm>
          <a:prstGeom prst="bentConnector3">
            <a:avLst>
              <a:gd fmla="val 6928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3"/>
          <p:cNvCxnSpPr/>
          <p:nvPr/>
        </p:nvCxnSpPr>
        <p:spPr>
          <a:xfrm flipH="1" rot="-5400000">
            <a:off x="4877325" y="2207850"/>
            <a:ext cx="797700" cy="358200"/>
          </a:xfrm>
          <a:prstGeom prst="bentConnector3">
            <a:avLst>
              <a:gd fmla="val -102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3"/>
          <p:cNvCxnSpPr>
            <a:endCxn id="153" idx="2"/>
          </p:cNvCxnSpPr>
          <p:nvPr/>
        </p:nvCxnSpPr>
        <p:spPr>
          <a:xfrm>
            <a:off x="5455956" y="2783599"/>
            <a:ext cx="3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3"/>
          <p:cNvCxnSpPr/>
          <p:nvPr/>
        </p:nvCxnSpPr>
        <p:spPr>
          <a:xfrm>
            <a:off x="6827056" y="2089074"/>
            <a:ext cx="40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23"/>
          <p:cNvCxnSpPr/>
          <p:nvPr/>
        </p:nvCxnSpPr>
        <p:spPr>
          <a:xfrm>
            <a:off x="6827056" y="3447037"/>
            <a:ext cx="404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56" name="Google Shape;156;p23"/>
          <p:cNvGrpSpPr/>
          <p:nvPr/>
        </p:nvGrpSpPr>
        <p:grpSpPr>
          <a:xfrm>
            <a:off x="5801556" y="2549853"/>
            <a:ext cx="849901" cy="467492"/>
            <a:chOff x="2837250" y="418250"/>
            <a:chExt cx="943600" cy="548700"/>
          </a:xfrm>
        </p:grpSpPr>
        <p:sp>
          <p:nvSpPr>
            <p:cNvPr id="153" name="Google Shape;153;p23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6D9EE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6D9EE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8" name="Google Shape;158;p23"/>
          <p:cNvCxnSpPr/>
          <p:nvPr/>
        </p:nvCxnSpPr>
        <p:spPr>
          <a:xfrm>
            <a:off x="6826575" y="2086850"/>
            <a:ext cx="3000" cy="136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3"/>
          <p:cNvCxnSpPr>
            <a:stCxn id="157" idx="2"/>
          </p:cNvCxnSpPr>
          <p:nvPr/>
        </p:nvCxnSpPr>
        <p:spPr>
          <a:xfrm>
            <a:off x="6651457" y="2783599"/>
            <a:ext cx="176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3"/>
          <p:cNvSpPr txBox="1"/>
          <p:nvPr/>
        </p:nvSpPr>
        <p:spPr>
          <a:xfrm>
            <a:off x="2128875" y="2262800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High resolution ordinal shading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1" name="Google Shape;161;p23"/>
          <p:cNvSpPr txBox="1"/>
          <p:nvPr/>
        </p:nvSpPr>
        <p:spPr>
          <a:xfrm>
            <a:off x="2108500" y="3670150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Low</a:t>
            </a:r>
            <a:r>
              <a:rPr lang="en" sz="1000">
                <a:solidFill>
                  <a:schemeClr val="dk2"/>
                </a:solidFill>
              </a:rPr>
              <a:t> resolution ordinal shading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2" name="Google Shape;162;p23"/>
          <p:cNvSpPr txBox="1"/>
          <p:nvPr/>
        </p:nvSpPr>
        <p:spPr>
          <a:xfrm>
            <a:off x="5629900" y="3111625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Intrinsic image decomposition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4433225" y="3344100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Upscale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Dataset of Multi-Illumination Images in the Wild</a:t>
            </a:r>
            <a:endParaRPr/>
          </a:p>
        </p:txBody>
      </p:sp>
      <p:pic>
        <p:nvPicPr>
          <p:cNvPr id="169" name="Google Shape;1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6850" y="1479550"/>
            <a:ext cx="6010275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25"/>
          <p:cNvGrpSpPr/>
          <p:nvPr/>
        </p:nvGrpSpPr>
        <p:grpSpPr>
          <a:xfrm>
            <a:off x="2015800" y="99416"/>
            <a:ext cx="5112411" cy="4944680"/>
            <a:chOff x="0" y="-1717759"/>
            <a:chExt cx="9144002" cy="8778058"/>
          </a:xfrm>
        </p:grpSpPr>
        <p:pic>
          <p:nvPicPr>
            <p:cNvPr id="175" name="Google Shape;175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400800"/>
              <a:ext cx="9144000" cy="4659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76" name="Google Shape;176;p25"/>
            <p:cNvGrpSpPr/>
            <p:nvPr/>
          </p:nvGrpSpPr>
          <p:grpSpPr>
            <a:xfrm>
              <a:off x="0" y="-1717759"/>
              <a:ext cx="9144002" cy="4417758"/>
              <a:chOff x="0" y="-9"/>
              <a:chExt cx="9144002" cy="4417758"/>
            </a:xfrm>
          </p:grpSpPr>
          <p:pic>
            <p:nvPicPr>
              <p:cNvPr id="177" name="Google Shape;177;p25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-9"/>
                <a:ext cx="9144002" cy="24345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8" name="Google Shape;178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038" y="2268600"/>
                <a:ext cx="9045928" cy="2149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3">
            <a:alphaModFix/>
          </a:blip>
          <a:srcRect b="0" l="0" r="66403" t="0"/>
          <a:stretch/>
        </p:blipFill>
        <p:spPr>
          <a:xfrm>
            <a:off x="311701" y="1680350"/>
            <a:ext cx="2340874" cy="178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4">
            <a:alphaModFix/>
          </a:blip>
          <a:srcRect b="7776" l="8493" r="1820" t="3649"/>
          <a:stretch/>
        </p:blipFill>
        <p:spPr>
          <a:xfrm>
            <a:off x="6612181" y="1768194"/>
            <a:ext cx="2220125" cy="160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3">
            <a:alphaModFix/>
          </a:blip>
          <a:srcRect b="5350" l="33643" r="33673" t="5466"/>
          <a:stretch/>
        </p:blipFill>
        <p:spPr>
          <a:xfrm>
            <a:off x="2929063" y="2433600"/>
            <a:ext cx="2886575" cy="206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 rotWithShape="1">
          <a:blip r:embed="rId3">
            <a:alphaModFix/>
          </a:blip>
          <a:srcRect b="5413" l="66330" r="987" t="5404"/>
          <a:stretch/>
        </p:blipFill>
        <p:spPr>
          <a:xfrm>
            <a:off x="2929063" y="310475"/>
            <a:ext cx="2886575" cy="206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9" name="Google Shape;189;p26"/>
          <p:cNvCxnSpPr/>
          <p:nvPr/>
        </p:nvCxnSpPr>
        <p:spPr>
          <a:xfrm>
            <a:off x="5882900" y="2444550"/>
            <a:ext cx="60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27"/>
          <p:cNvGrpSpPr/>
          <p:nvPr/>
        </p:nvGrpSpPr>
        <p:grpSpPr>
          <a:xfrm>
            <a:off x="2134375" y="852925"/>
            <a:ext cx="4875237" cy="4015500"/>
            <a:chOff x="0" y="0"/>
            <a:chExt cx="4875237" cy="4015500"/>
          </a:xfrm>
        </p:grpSpPr>
        <p:pic>
          <p:nvPicPr>
            <p:cNvPr id="195" name="Google Shape;195;p27"/>
            <p:cNvPicPr preferRelativeResize="0"/>
            <p:nvPr/>
          </p:nvPicPr>
          <p:blipFill rotWithShape="1">
            <a:blip r:embed="rId3">
              <a:alphaModFix/>
            </a:blip>
            <a:srcRect b="0" l="0" r="66624" t="0"/>
            <a:stretch/>
          </p:blipFill>
          <p:spPr>
            <a:xfrm>
              <a:off x="0" y="0"/>
              <a:ext cx="2947852" cy="2315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27"/>
            <p:cNvPicPr preferRelativeResize="0"/>
            <p:nvPr/>
          </p:nvPicPr>
          <p:blipFill rotWithShape="1">
            <a:blip r:embed="rId3">
              <a:alphaModFix/>
            </a:blip>
            <a:srcRect b="52711" l="76498" r="14832" t="11778"/>
            <a:stretch/>
          </p:blipFill>
          <p:spPr>
            <a:xfrm>
              <a:off x="2947850" y="122838"/>
              <a:ext cx="1927375" cy="2069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7"/>
            <p:cNvPicPr preferRelativeResize="0"/>
            <p:nvPr/>
          </p:nvPicPr>
          <p:blipFill rotWithShape="1">
            <a:blip r:embed="rId4">
              <a:alphaModFix/>
            </a:blip>
            <a:srcRect b="5705" l="1131" r="66263" t="5563"/>
            <a:stretch/>
          </p:blipFill>
          <p:spPr>
            <a:xfrm>
              <a:off x="131550" y="2201750"/>
              <a:ext cx="2848875" cy="1813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8" name="Google Shape;198;p27"/>
            <p:cNvPicPr preferRelativeResize="0"/>
            <p:nvPr/>
          </p:nvPicPr>
          <p:blipFill rotWithShape="1">
            <a:blip r:embed="rId4">
              <a:alphaModFix/>
            </a:blip>
            <a:srcRect b="24282" l="75487" r="7372" t="6770"/>
            <a:stretch/>
          </p:blipFill>
          <p:spPr>
            <a:xfrm>
              <a:off x="2947850" y="2201750"/>
              <a:ext cx="1927387" cy="1813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" name="Google Shape;199;p27"/>
            <p:cNvSpPr/>
            <p:nvPr/>
          </p:nvSpPr>
          <p:spPr>
            <a:xfrm>
              <a:off x="1230075" y="392500"/>
              <a:ext cx="659400" cy="5373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8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1130100" y="2277325"/>
              <a:ext cx="1199100" cy="13635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  <a:effectLst>
              <a:reflection blurRad="0" dir="5400000" dist="38100" endA="0" endPos="8000" fadeDir="5400012" kx="0" rotWithShape="0" algn="bl" stA="0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28"/>
          <p:cNvGrpSpPr/>
          <p:nvPr/>
        </p:nvGrpSpPr>
        <p:grpSpPr>
          <a:xfrm>
            <a:off x="-12" y="442959"/>
            <a:ext cx="9144029" cy="4257591"/>
            <a:chOff x="0" y="9"/>
            <a:chExt cx="9144029" cy="4257591"/>
          </a:xfrm>
        </p:grpSpPr>
        <p:pic>
          <p:nvPicPr>
            <p:cNvPr id="208" name="Google Shape;208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9"/>
              <a:ext cx="9144002" cy="2149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" name="Google Shape;209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108450"/>
              <a:ext cx="9144029" cy="2149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771" y="1889034"/>
            <a:ext cx="2269583" cy="1546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 rotWithShape="1">
          <a:blip r:embed="rId4">
            <a:alphaModFix/>
          </a:blip>
          <a:srcRect b="0" l="0" r="66502" t="0"/>
          <a:stretch/>
        </p:blipFill>
        <p:spPr>
          <a:xfrm>
            <a:off x="-7" y="2079363"/>
            <a:ext cx="2227124" cy="15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 rotWithShape="1">
          <a:blip r:embed="rId4">
            <a:alphaModFix/>
          </a:blip>
          <a:srcRect b="0" l="33943" r="33794" t="0"/>
          <a:stretch/>
        </p:blipFill>
        <p:spPr>
          <a:xfrm>
            <a:off x="3069025" y="1171475"/>
            <a:ext cx="2144950" cy="156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9"/>
          <p:cNvPicPr preferRelativeResize="0"/>
          <p:nvPr/>
        </p:nvPicPr>
        <p:blipFill rotWithShape="1">
          <a:blip r:embed="rId4">
            <a:alphaModFix/>
          </a:blip>
          <a:srcRect b="0" l="66753" r="442" t="0"/>
          <a:stretch/>
        </p:blipFill>
        <p:spPr>
          <a:xfrm>
            <a:off x="3069025" y="2662450"/>
            <a:ext cx="2181001" cy="156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9"/>
          <p:cNvCxnSpPr/>
          <p:nvPr/>
        </p:nvCxnSpPr>
        <p:spPr>
          <a:xfrm>
            <a:off x="5423100" y="2662450"/>
            <a:ext cx="60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method to remove specularity effects</a:t>
            </a:r>
            <a:endParaRPr/>
          </a:p>
        </p:txBody>
      </p:sp>
      <p:grpSp>
        <p:nvGrpSpPr>
          <p:cNvPr id="225" name="Google Shape;225;p30"/>
          <p:cNvGrpSpPr/>
          <p:nvPr/>
        </p:nvGrpSpPr>
        <p:grpSpPr>
          <a:xfrm>
            <a:off x="3660994" y="1756590"/>
            <a:ext cx="849901" cy="467492"/>
            <a:chOff x="2837250" y="418250"/>
            <a:chExt cx="943600" cy="548700"/>
          </a:xfrm>
        </p:grpSpPr>
        <p:sp>
          <p:nvSpPr>
            <p:cNvPr id="226" name="Google Shape;226;p30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0"/>
          <p:cNvGrpSpPr/>
          <p:nvPr/>
        </p:nvGrpSpPr>
        <p:grpSpPr>
          <a:xfrm>
            <a:off x="3660969" y="3463353"/>
            <a:ext cx="849901" cy="467492"/>
            <a:chOff x="2837250" y="418250"/>
            <a:chExt cx="943600" cy="548700"/>
          </a:xfrm>
        </p:grpSpPr>
        <p:sp>
          <p:nvSpPr>
            <p:cNvPr id="229" name="Google Shape;229;p30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B4A7D6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31" name="Google Shape;231;p30"/>
          <p:cNvPicPr preferRelativeResize="0"/>
          <p:nvPr/>
        </p:nvPicPr>
        <p:blipFill rotWithShape="1">
          <a:blip r:embed="rId3">
            <a:alphaModFix/>
          </a:blip>
          <a:srcRect b="5649" l="1335" r="66417" t="4398"/>
          <a:stretch/>
        </p:blipFill>
        <p:spPr>
          <a:xfrm>
            <a:off x="352425" y="1428600"/>
            <a:ext cx="1574023" cy="11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7707543" y="1955084"/>
            <a:ext cx="1318062" cy="101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b="5649" l="1335" r="66417" t="4398"/>
          <a:stretch/>
        </p:blipFill>
        <p:spPr>
          <a:xfrm>
            <a:off x="691500" y="3377063"/>
            <a:ext cx="895873" cy="6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4801092" y="3344160"/>
            <a:ext cx="897173" cy="69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 b="5019" l="33876" r="33876" t="5028"/>
          <a:stretch/>
        </p:blipFill>
        <p:spPr>
          <a:xfrm>
            <a:off x="4763996" y="1483550"/>
            <a:ext cx="1318062" cy="101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 rotWithShape="1">
          <a:blip r:embed="rId3">
            <a:alphaModFix/>
          </a:blip>
          <a:srcRect b="7753" l="66465" r="1286" t="2293"/>
          <a:stretch/>
        </p:blipFill>
        <p:spPr>
          <a:xfrm>
            <a:off x="7707539" y="3152249"/>
            <a:ext cx="1318058" cy="1017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30"/>
          <p:cNvCxnSpPr>
            <a:stCxn id="231" idx="3"/>
            <a:endCxn id="226" idx="2"/>
          </p:cNvCxnSpPr>
          <p:nvPr/>
        </p:nvCxnSpPr>
        <p:spPr>
          <a:xfrm>
            <a:off x="1926448" y="1990338"/>
            <a:ext cx="173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30"/>
          <p:cNvCxnSpPr>
            <a:stCxn id="233" idx="3"/>
            <a:endCxn id="229" idx="2"/>
          </p:cNvCxnSpPr>
          <p:nvPr/>
        </p:nvCxnSpPr>
        <p:spPr>
          <a:xfrm flipH="1" rot="10800000">
            <a:off x="1587373" y="3697100"/>
            <a:ext cx="20736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30"/>
          <p:cNvCxnSpPr>
            <a:stCxn id="227" idx="2"/>
            <a:endCxn id="235" idx="1"/>
          </p:cNvCxnSpPr>
          <p:nvPr/>
        </p:nvCxnSpPr>
        <p:spPr>
          <a:xfrm>
            <a:off x="4510894" y="1990337"/>
            <a:ext cx="253200" cy="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30"/>
          <p:cNvCxnSpPr>
            <a:stCxn id="230" idx="2"/>
            <a:endCxn id="234" idx="1"/>
          </p:cNvCxnSpPr>
          <p:nvPr/>
        </p:nvCxnSpPr>
        <p:spPr>
          <a:xfrm flipH="1" rot="10800000">
            <a:off x="4510869" y="3690499"/>
            <a:ext cx="290100" cy="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1" name="Google Shape;241;p30"/>
          <p:cNvCxnSpPr>
            <a:endCxn id="242" idx="0"/>
          </p:cNvCxnSpPr>
          <p:nvPr/>
        </p:nvCxnSpPr>
        <p:spPr>
          <a:xfrm flipH="1" rot="10800000">
            <a:off x="5755628" y="3000993"/>
            <a:ext cx="1143900" cy="682500"/>
          </a:xfrm>
          <a:prstGeom prst="bentConnector3">
            <a:avLst>
              <a:gd fmla="val 52423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43" name="Google Shape;243;p30"/>
          <p:cNvCxnSpPr/>
          <p:nvPr/>
        </p:nvCxnSpPr>
        <p:spPr>
          <a:xfrm flipH="1" rot="-5400000">
            <a:off x="5669796" y="2317913"/>
            <a:ext cx="1013100" cy="357900"/>
          </a:xfrm>
          <a:prstGeom prst="bentConnector3">
            <a:avLst>
              <a:gd fmla="val 25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0"/>
          <p:cNvCxnSpPr/>
          <p:nvPr/>
        </p:nvCxnSpPr>
        <p:spPr>
          <a:xfrm>
            <a:off x="7368846" y="2463711"/>
            <a:ext cx="33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30"/>
          <p:cNvCxnSpPr/>
          <p:nvPr/>
        </p:nvCxnSpPr>
        <p:spPr>
          <a:xfrm>
            <a:off x="7368846" y="3690347"/>
            <a:ext cx="338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46" name="Google Shape;246;p30"/>
          <p:cNvGrpSpPr/>
          <p:nvPr/>
        </p:nvGrpSpPr>
        <p:grpSpPr>
          <a:xfrm>
            <a:off x="6527305" y="2789332"/>
            <a:ext cx="711569" cy="423322"/>
            <a:chOff x="2837250" y="418250"/>
            <a:chExt cx="943600" cy="548700"/>
          </a:xfrm>
        </p:grpSpPr>
        <p:sp>
          <p:nvSpPr>
            <p:cNvPr id="247" name="Google Shape;247;p30"/>
            <p:cNvSpPr/>
            <p:nvPr/>
          </p:nvSpPr>
          <p:spPr>
            <a:xfrm rot="5400000">
              <a:off x="27879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6D9EE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 rot="-5400000">
              <a:off x="3281500" y="467600"/>
              <a:ext cx="548700" cy="450000"/>
            </a:xfrm>
            <a:prstGeom prst="trapezoid">
              <a:avLst>
                <a:gd fmla="val 25000" name="adj"/>
              </a:avLst>
            </a:prstGeom>
            <a:solidFill>
              <a:srgbClr val="6D9EEB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8" name="Google Shape;248;p30"/>
          <p:cNvCxnSpPr/>
          <p:nvPr/>
        </p:nvCxnSpPr>
        <p:spPr>
          <a:xfrm>
            <a:off x="7368844" y="2463697"/>
            <a:ext cx="2700" cy="12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0"/>
          <p:cNvCxnSpPr>
            <a:stCxn id="242" idx="2"/>
          </p:cNvCxnSpPr>
          <p:nvPr/>
        </p:nvCxnSpPr>
        <p:spPr>
          <a:xfrm flipH="1" rot="10800000">
            <a:off x="7238873" y="3000093"/>
            <a:ext cx="130500" cy="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30"/>
          <p:cNvSpPr txBox="1"/>
          <p:nvPr/>
        </p:nvSpPr>
        <p:spPr>
          <a:xfrm>
            <a:off x="2341175" y="1270338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High resolution ordinal shading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51" name="Google Shape;251;p30"/>
          <p:cNvSpPr txBox="1"/>
          <p:nvPr/>
        </p:nvSpPr>
        <p:spPr>
          <a:xfrm>
            <a:off x="2107000" y="3900350"/>
            <a:ext cx="11706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Low resolution ordinal shading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52" name="Google Shape;252;p30"/>
          <p:cNvSpPr txBox="1"/>
          <p:nvPr/>
        </p:nvSpPr>
        <p:spPr>
          <a:xfrm>
            <a:off x="6358728" y="3192156"/>
            <a:ext cx="9804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Intrinsic image decomposition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53" name="Google Shape;253;p30"/>
          <p:cNvSpPr txBox="1"/>
          <p:nvPr/>
        </p:nvSpPr>
        <p:spPr>
          <a:xfrm>
            <a:off x="5836312" y="3472095"/>
            <a:ext cx="9804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Upscale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2163850" y="3493850"/>
            <a:ext cx="1059900" cy="406500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Specularity removal</a:t>
            </a:r>
            <a:endParaRPr sz="1000"/>
          </a:p>
        </p:txBody>
      </p:sp>
      <p:cxnSp>
        <p:nvCxnSpPr>
          <p:cNvPr id="255" name="Google Shape;255;p30"/>
          <p:cNvCxnSpPr>
            <a:stCxn id="254" idx="0"/>
          </p:cNvCxnSpPr>
          <p:nvPr/>
        </p:nvCxnSpPr>
        <p:spPr>
          <a:xfrm rot="10800000">
            <a:off x="2690800" y="2037950"/>
            <a:ext cx="3000" cy="145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6" name="Google Shape;256;p30"/>
          <p:cNvSpPr txBox="1"/>
          <p:nvPr/>
        </p:nvSpPr>
        <p:spPr>
          <a:xfrm>
            <a:off x="2589375" y="2123500"/>
            <a:ext cx="5724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2"/>
                </a:solidFill>
              </a:rPr>
              <a:t>Upscale</a:t>
            </a:r>
            <a:endParaRPr sz="700">
              <a:solidFill>
                <a:schemeClr val="dk2"/>
              </a:solidFill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2350900" y="2574850"/>
            <a:ext cx="682800" cy="556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Specular mask</a:t>
            </a:r>
            <a:endParaRPr sz="700"/>
          </a:p>
        </p:txBody>
      </p:sp>
      <p:cxnSp>
        <p:nvCxnSpPr>
          <p:cNvPr id="258" name="Google Shape;258;p30"/>
          <p:cNvCxnSpPr>
            <a:endCxn id="247" idx="2"/>
          </p:cNvCxnSpPr>
          <p:nvPr/>
        </p:nvCxnSpPr>
        <p:spPr>
          <a:xfrm>
            <a:off x="6358705" y="3000993"/>
            <a:ext cx="16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30"/>
          <p:cNvCxnSpPr>
            <a:endCxn id="232" idx="0"/>
          </p:cNvCxnSpPr>
          <p:nvPr/>
        </p:nvCxnSpPr>
        <p:spPr>
          <a:xfrm flipH="1" rot="10800000">
            <a:off x="3056874" y="1955084"/>
            <a:ext cx="5309700" cy="917400"/>
          </a:xfrm>
          <a:prstGeom prst="bentConnector4">
            <a:avLst>
              <a:gd fmla="val 6711" name="adj1"/>
              <a:gd fmla="val 187468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0"/>
          <p:cNvCxnSpPr>
            <a:endCxn id="232" idx="0"/>
          </p:cNvCxnSpPr>
          <p:nvPr/>
        </p:nvCxnSpPr>
        <p:spPr>
          <a:xfrm flipH="1">
            <a:off x="8366574" y="1184984"/>
            <a:ext cx="900" cy="77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155900" y="-1797438"/>
            <a:ext cx="8832191" cy="8348811"/>
            <a:chOff x="0" y="-1717759"/>
            <a:chExt cx="9144002" cy="8778058"/>
          </a:xfrm>
        </p:grpSpPr>
        <p:pic>
          <p:nvPicPr>
            <p:cNvPr id="66" name="Google Shape;66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2400800"/>
              <a:ext cx="9144000" cy="4659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" name="Google Shape;67;p14"/>
            <p:cNvGrpSpPr/>
            <p:nvPr/>
          </p:nvGrpSpPr>
          <p:grpSpPr>
            <a:xfrm>
              <a:off x="0" y="-1717759"/>
              <a:ext cx="9144002" cy="4417758"/>
              <a:chOff x="0" y="-9"/>
              <a:chExt cx="9144002" cy="4417758"/>
            </a:xfrm>
          </p:grpSpPr>
          <p:pic>
            <p:nvPicPr>
              <p:cNvPr id="68" name="Google Shape;68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-9"/>
                <a:ext cx="9144002" cy="243451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9" name="Google Shape;69;p1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9038" y="2268600"/>
                <a:ext cx="9045928" cy="2149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76" name="Google Shape;76;p15"/>
          <p:cNvGrpSpPr/>
          <p:nvPr/>
        </p:nvGrpSpPr>
        <p:grpSpPr>
          <a:xfrm>
            <a:off x="-12" y="442959"/>
            <a:ext cx="9144029" cy="4257591"/>
            <a:chOff x="0" y="9"/>
            <a:chExt cx="9144029" cy="4257591"/>
          </a:xfrm>
        </p:grpSpPr>
        <p:pic>
          <p:nvPicPr>
            <p:cNvPr id="77" name="Google Shape;77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9"/>
              <a:ext cx="9144002" cy="2149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2108450"/>
              <a:ext cx="9144029" cy="2149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16"/>
          <p:cNvGrpSpPr/>
          <p:nvPr/>
        </p:nvGrpSpPr>
        <p:grpSpPr>
          <a:xfrm>
            <a:off x="-109" y="445086"/>
            <a:ext cx="12504055" cy="2202645"/>
            <a:chOff x="-1469450" y="1279934"/>
            <a:chExt cx="12200268" cy="2149132"/>
          </a:xfrm>
        </p:grpSpPr>
        <p:pic>
          <p:nvPicPr>
            <p:cNvPr id="86" name="Google Shape;8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09399" y="1290798"/>
              <a:ext cx="3121419" cy="2127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469450" y="1279934"/>
              <a:ext cx="9144002" cy="214913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720"/>
              <a:t>Intrinsic image decomposition for downstream image recoloring and retexturing tasks.</a:t>
            </a:r>
            <a:endParaRPr sz="4720"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1833300" y="3551150"/>
            <a:ext cx="54774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15-663 Computation Photography Final Project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833300" y="3909325"/>
            <a:ext cx="5477400" cy="4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Richa Mishra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0" l="2448" r="0" t="0"/>
          <a:stretch/>
        </p:blipFill>
        <p:spPr>
          <a:xfrm>
            <a:off x="1598413" y="0"/>
            <a:ext cx="59471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 transport and material interactions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850" y="1329038"/>
            <a:ext cx="4832301" cy="30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0"/>
          <p:cNvSpPr txBox="1"/>
          <p:nvPr/>
        </p:nvSpPr>
        <p:spPr>
          <a:xfrm>
            <a:off x="3559800" y="4772700"/>
            <a:ext cx="55842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Image from Garces et al. A Survey on Intrinsic Images: Delving Deep Into Lambert and Beyond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Inverse shading formulation</a:t>
            </a:r>
            <a:endParaRPr/>
          </a:p>
        </p:txBody>
      </p:sp>
      <p:sp>
        <p:nvSpPr>
          <p:cNvPr id="116" name="Google Shape;11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50" y="1467000"/>
            <a:ext cx="8432077" cy="278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